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8" r:id="rId7"/>
    <p:sldId id="273" r:id="rId8"/>
    <p:sldId id="272" r:id="rId9"/>
    <p:sldId id="259" r:id="rId10"/>
    <p:sldId id="269" r:id="rId11"/>
    <p:sldId id="271" r:id="rId12"/>
    <p:sldId id="274" r:id="rId13"/>
    <p:sldId id="275" r:id="rId14"/>
    <p:sldId id="270" r:id="rId15"/>
    <p:sldId id="276" r:id="rId16"/>
    <p:sldId id="265" r:id="rId17"/>
  </p:sldIdLst>
  <p:sldSz cx="18288000" cy="10287000"/>
  <p:notesSz cx="6858000" cy="9144000"/>
  <p:embeddedFontLst>
    <p:embeddedFont>
      <p:font typeface="Century Gothic Paneuropean" panose="020B0604020202020204" charset="0"/>
      <p:regular r:id="rId18"/>
    </p:embeddedFont>
    <p:embeddedFont>
      <p:font typeface="Century Gothic Paneuropean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3297377"/>
            <a:ext cx="14357846" cy="2096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sz="12492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SHIELD INSURANCE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82925" y="5559892"/>
            <a:ext cx="8522150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entury Gothic Paneuropean"/>
                <a:cs typeface="Century Gothic Paneuropean"/>
              </a:rPr>
              <a:t>This presentation will provide a demo of our tool and showcase its various features.</a:t>
            </a:r>
            <a:endParaRPr lang="en-IN" sz="4000" dirty="0">
              <a:solidFill>
                <a:srgbClr val="000000"/>
              </a:solidFill>
              <a:latin typeface="Century Gothic Paneuropean"/>
              <a:cs typeface="Century Gothic Paneuropean"/>
            </a:endParaRPr>
          </a:p>
          <a:p>
            <a:pPr algn="ctr"/>
            <a:endParaRPr lang="en-US" sz="4000" dirty="0">
              <a:solidFill>
                <a:srgbClr val="000000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EAC53-4090-22A9-4872-890587AB5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7CC225F-365A-08B5-744B-5EEAC3970605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F5D281-E9A5-BFA0-52FD-A4821BD8873E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32621E9-97BC-AAA6-EF1E-06C6AFA88B9E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207390E-2281-8250-11F4-603AB49240D4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62A759-55D6-447F-30D7-A28D56F5F457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9EE2A60-AE0F-F5DC-4283-369F5A4B711D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E1BD0DAD-27F9-0872-2E74-B540A052FEAE}"/>
              </a:ext>
            </a:extLst>
          </p:cNvPr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Page Walkthrough – Sales Mode Analysis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2B00EC6-3E92-8CDE-22A8-667B6544641D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42929CF-4EFF-9793-11F8-B565CDB0B98E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7337085-B9CF-0EBA-1582-AE9A3570043E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F947E84-42BC-5B18-93F5-CE6B2D421051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8EA54A6-299B-5C61-2F6C-570FD89571E3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31AD45-7D5E-9629-683A-F2A15C690F62}"/>
              </a:ext>
            </a:extLst>
          </p:cNvPr>
          <p:cNvSpPr txBox="1"/>
          <p:nvPr/>
        </p:nvSpPr>
        <p:spPr>
          <a:xfrm>
            <a:off x="1423713" y="3085173"/>
            <a:ext cx="15443998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Purpose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Evaluate performance across sales channels by tracking revenue and customer distribution over time and across age groups.</a:t>
            </a:r>
          </a:p>
          <a:p>
            <a:pPr>
              <a:buNone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Key Visuals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Revenue/Customer Split % by Sales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Monthly Trend by Sales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Sales Mode vs Age Group Visual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Includes a toggle button to switch: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Y-axis as Sales Mode (bars split by Age Group)</a:t>
            </a: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OR Y-axis as Age Group (bars split by Sales Mode)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sz="2500" b="1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How to Use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the Revenue/Customer toggle to update all visuals.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Filter by Age Group, Month, City, or Policy ID.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the button below the third visual to switch between sales mode–focused or age group–focused view.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Hover over bars to view exact values and compare performance across segments.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C54BFB-1776-91FC-A8E5-AD12AC1CB6FD}"/>
              </a:ext>
            </a:extLst>
          </p:cNvPr>
          <p:cNvSpPr txBox="1"/>
          <p:nvPr/>
        </p:nvSpPr>
        <p:spPr>
          <a:xfrm>
            <a:off x="1423713" y="9269875"/>
            <a:ext cx="12633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slide: Watch a live demo of how to explore this page interactively.</a:t>
            </a:r>
          </a:p>
        </p:txBody>
      </p:sp>
    </p:spTree>
    <p:extLst>
      <p:ext uri="{BB962C8B-B14F-4D97-AF65-F5344CB8AC3E}">
        <p14:creationId xmlns:p14="http://schemas.microsoft.com/office/powerpoint/2010/main" val="404420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2F755-3D92-E959-968E-14AE0A7A4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C093BAEB-B7D2-FA56-DB77-437F107F3730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6F3946-9102-E1ED-393D-30E309BC357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067C98-75C1-422A-2F9D-9EBF3E02099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B783904-B3F1-638F-2846-624C8CCBD1A9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001195-A176-BC5E-5CC6-6163A6E3FC6D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EE0C7FC-85C6-45CF-AD0D-B0DDB35B7585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C88F1B6-BB66-DD45-56C3-9D1B08F87C41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F914AC4-5B48-0327-EED3-406322B734B9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88A8EDE-50AB-3EEC-AE9A-FEC486CE3EA4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A076530-EB46-4796-C671-D0D064D7F957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37B3AF8-790D-0A61-7D47-820608993793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sales mode analysi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2E33187-4B7C-2DF3-A430-416368BECF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7" y="1111755"/>
            <a:ext cx="15149885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FB697-DFA7-FDE0-ED2D-60E82FBFE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1C5F9F-2EFE-A5C1-A2F6-0490D8423079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76F6A8-367C-8015-1730-9D6372ABA5B4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6CB2BF-96E1-94FC-699A-CFC69EB68FA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F40BDF4-642E-8D79-092E-77F044BCC45D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A70095B-3C77-51F8-BA7E-AA5EDCBD5B46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3D26A42-D23E-4290-C956-420B2AC160BB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6A12A7EC-85DE-9341-DDBC-2FB1A65F9051}"/>
              </a:ext>
            </a:extLst>
          </p:cNvPr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Page Walkthrough – </a:t>
            </a:r>
            <a:r>
              <a:rPr lang="en-IN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Age Group Analysis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8C37532-8079-2687-BFFD-AD348F5CB4C6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C7715C4-0CB6-B2D6-0C76-95EF6E78A5C5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41BB9E6-A277-D3D2-F62B-4D74C9FEE51E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A5A4EEB0-DEB9-6471-74EC-107B9014725D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8E0E43F-3946-4CAF-277B-FB09878ACFD8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54DE734-59E3-25FF-0AB2-83210BEEA62E}"/>
              </a:ext>
            </a:extLst>
          </p:cNvPr>
          <p:cNvSpPr txBox="1"/>
          <p:nvPr/>
        </p:nvSpPr>
        <p:spPr>
          <a:xfrm>
            <a:off x="2144826" y="8828375"/>
            <a:ext cx="12633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slide: Watch a live demo of how to explore this page interactively.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3349AD-D386-7E69-8D01-1DDC48B7370F}"/>
              </a:ext>
            </a:extLst>
          </p:cNvPr>
          <p:cNvSpPr txBox="1"/>
          <p:nvPr/>
        </p:nvSpPr>
        <p:spPr>
          <a:xfrm>
            <a:off x="2144826" y="3085173"/>
            <a:ext cx="13987916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Purpose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Understand how different age groups engage with policies, contribute to revenue, and vary in settlement expectations.</a:t>
            </a:r>
          </a:p>
          <a:p>
            <a:pPr>
              <a:buNone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Key Visuals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Age Group vs Policy Preference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Monthly Trend by Age Group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Average Settlement Amount by Age Group</a:t>
            </a:r>
          </a:p>
          <a:p>
            <a:pPr>
              <a:buNone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How to Use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the Revenue/Customer toggle to switch the metric across all visuals.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Apply filters like Month, City, Sales Mode, and Policy ID to explore specific age-group behavior.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Compare how policy choices and claim settlements differ by age segment.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Hover to view exact revenue (in millions) or customer count (in thousands).</a:t>
            </a:r>
          </a:p>
        </p:txBody>
      </p:sp>
    </p:spTree>
    <p:extLst>
      <p:ext uri="{BB962C8B-B14F-4D97-AF65-F5344CB8AC3E}">
        <p14:creationId xmlns:p14="http://schemas.microsoft.com/office/powerpoint/2010/main" val="171297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1B26-B4D0-0067-D890-6012CDC2C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FD2A5C6F-6EF1-1CFA-99A4-144187B4B766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BFB4C98-D72E-ABC5-50BC-B96799193A71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8BC4E19-6B3A-219B-3A5E-30A39654D82B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FDC2738-679A-5C35-38C7-F30C6FFC42BD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C8EFA59-0493-C81D-2758-FCD7AE72CD49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1CA56CB-5E02-71AB-E789-00983CAC364B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3AD2B20-5941-7357-2397-9ACF9F23C7DC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DF14BB0-05C1-9CB4-F1E8-29B3EBA8479D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5824899-D194-D342-E000-5430D98D9F3C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CBD598A-D5AD-C412-4139-55461468C790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F59AD63-C9AB-F6F7-0605-6CF9A6A8338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age group analysi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D9BC1A3-47D9-E264-B087-EC67D5F8B5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9" y="1111755"/>
            <a:ext cx="15149884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6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49B9-4595-06A7-4432-8644F534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9E1360A-DC1B-9742-4432-D5899D0D4AC6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C25820-A6C4-C8B4-42B7-778628B88D9C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DD9B22-7EA4-4BAD-75C4-5BD052D16901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395149-48B7-3F0A-586D-4415DF11FAFA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44DF099-CE1E-29A8-2E6E-C47F5080EA8F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960FDF2-87C6-0359-3F5B-EEFE5C4DAE34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CB0A27F8-2582-34ED-E81E-4AA39737540B}"/>
              </a:ext>
            </a:extLst>
          </p:cNvPr>
          <p:cNvSpPr txBox="1"/>
          <p:nvPr/>
        </p:nvSpPr>
        <p:spPr>
          <a:xfrm>
            <a:off x="1563842" y="1389232"/>
            <a:ext cx="151498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Key </a:t>
            </a:r>
            <a:r>
              <a:rPr lang="en-IN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Business Questions Answered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</a:endParaRPr>
          </a:p>
          <a:p>
            <a:pPr algn="ctr"/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1219A01-7E89-30D1-7312-6FDB22A08EC7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E4121AB-1BC1-2FA1-7EB3-2A767FAD2226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BCC59A5-15A2-4C23-8B86-A8D764A7FB2E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DD34C2B-D171-552A-A62A-8995A54862F6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55674B6-9F00-9DEB-C44C-50C59DE2C003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62CCF8-F423-43BD-3678-140F20FE5561}"/>
              </a:ext>
            </a:extLst>
          </p:cNvPr>
          <p:cNvSpPr txBox="1"/>
          <p:nvPr/>
        </p:nvSpPr>
        <p:spPr>
          <a:xfrm>
            <a:off x="2752763" y="2940426"/>
            <a:ext cx="12785898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Which age groups contribute the most to revenue and customer count?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Answered through Age Group Analysis with policy preferences and trends.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Which sales channels are driving the highest performance?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Sales Mode Analysis shows revenue/customer share and trend by mode.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What are the best-performing and underperforming policies?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Policy-level views reveal revenue and customer volume by age group.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How are revenue and customer numbers trending month over month?</a:t>
            </a:r>
            <a:b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General View and KPI section track monthly changes with growth indicators.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Which cities bring the most business to Shield Insurance?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City-wise segmentation in the General View highlights regional performance.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Are we retaining or losing customers?</a:t>
            </a:r>
            <a:b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Daily Customer Growth Rate (DCGR) and monthly customer trends offer insight.</a:t>
            </a:r>
          </a:p>
          <a:p>
            <a:pPr>
              <a:buFont typeface="+mj-lt"/>
              <a:buAutoNum type="arabicPeriod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How do different age groups affect settlement expectations?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→ Average Settlement Amount by Age Group chart offers a claims perspective.</a:t>
            </a:r>
          </a:p>
        </p:txBody>
      </p:sp>
    </p:spTree>
    <p:extLst>
      <p:ext uri="{BB962C8B-B14F-4D97-AF65-F5344CB8AC3E}">
        <p14:creationId xmlns:p14="http://schemas.microsoft.com/office/powerpoint/2010/main" val="878745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CB197-F20A-70FB-8022-7F26BA51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3D1757-F596-0931-39F7-CC4C557EE6EB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C7B729-19A4-0AD0-AC5C-60A21A3282B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99124A-CDDA-9608-CEFE-72FAB5D1D81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DEF3AC-4470-6A74-A8B6-396BB01B92E9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11780A-7BAA-21CD-1B24-3DD152E8FF26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83DD99E-9745-54CA-D61B-D175683889AE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BE2A95D-093F-518A-9445-385B366615E6}"/>
              </a:ext>
            </a:extLst>
          </p:cNvPr>
          <p:cNvSpPr txBox="1"/>
          <p:nvPr/>
        </p:nvSpPr>
        <p:spPr>
          <a:xfrm>
            <a:off x="1563842" y="1389232"/>
            <a:ext cx="1514988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Best Practices for Using the Dashboard</a:t>
            </a:r>
          </a:p>
          <a:p>
            <a:pPr algn="ctr"/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2DB0B95-5013-9E45-14CF-DF6DB9CBC505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BA95B97-401C-BBFA-CA51-8EE57ECA5D85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535D56C-B348-B3A6-348D-5792A92143EA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9343D09-C4C6-414A-2F60-4B09BE5A6665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C6413F67-9548-E421-968F-D5C2987AF4E9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FC056F92-FCD8-47E6-AA90-9FCF08DC9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188" y="2933700"/>
            <a:ext cx="14723903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Use the Customer/Revenue toggle first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Set the focus metric to update all visuals accordingly.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Apply filters one at a time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For clearer insights, filter by month, age group, sales mode, city, or policy individually or in combination.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Hover to reveal details</a:t>
            </a:r>
            <a:b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Most charts are interactive—hover to view exact values and breakdowns.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Compare trends month-over-month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KPI growth indicators and monthly trend visuals for performance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Utilize page-specific switches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Some visuals allow toggling (e.g., City vs Age Group, Sales Mode vs Age Group) for alternate perspectives.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Use ‘Clear Filters’ icon when needed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Quickly reset your view using the icon near the top of the filter pane.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Refer to KPI abbreviations</a:t>
            </a:r>
            <a:b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Find definitions like DRGR, DCGR, and LM in the filter pane for clarity.</a:t>
            </a:r>
          </a:p>
        </p:txBody>
      </p:sp>
    </p:spTree>
    <p:extLst>
      <p:ext uri="{BB962C8B-B14F-4D97-AF65-F5344CB8AC3E}">
        <p14:creationId xmlns:p14="http://schemas.microsoft.com/office/powerpoint/2010/main" val="1713982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0480" y="2781300"/>
            <a:ext cx="12387037" cy="203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sz="11886" b="1" dirty="0">
                <a:solidFill>
                  <a:srgbClr val="000000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BFF3440C-0B78-1BE5-3E4D-4D5174FA4043}"/>
              </a:ext>
            </a:extLst>
          </p:cNvPr>
          <p:cNvSpPr txBox="1"/>
          <p:nvPr/>
        </p:nvSpPr>
        <p:spPr>
          <a:xfrm>
            <a:off x="2666999" y="5200747"/>
            <a:ext cx="1295399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entury Gothic Paneuropean" panose="020B0604020202020204" charset="0"/>
                <a:cs typeface="Century Gothic Paneuropean" panose="020B0604020202020204" charset="0"/>
              </a:rPr>
              <a:t>Thank you for taking the time to explore the Shield Insurance Dashboard.</a:t>
            </a:r>
          </a:p>
          <a:p>
            <a:endParaRPr lang="en-US" sz="25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entury Gothic Paneuropean" panose="020B0604020202020204" charset="0"/>
                <a:cs typeface="Century Gothic Paneuropean" panose="020B0604020202020204" charset="0"/>
              </a:rPr>
              <a:t>I hope this walkthrough helps you make data-driven decisions with confidence.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entury Gothic Paneuropean" panose="020B0604020202020204" charset="0"/>
                <a:cs typeface="Century Gothic Paneuropean" panose="020B0604020202020204" charset="0"/>
              </a:rPr>
              <a:t>Feel free to explore the dashboard and uncover your own insights!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How to Navigate the Dashboard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CEAD15-6B88-5BDE-CDD1-2F88447FD0C0}"/>
              </a:ext>
            </a:extLst>
          </p:cNvPr>
          <p:cNvSpPr txBox="1"/>
          <p:nvPr/>
        </p:nvSpPr>
        <p:spPr>
          <a:xfrm>
            <a:off x="3796141" y="3085173"/>
            <a:ext cx="10699142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Home Page:</a:t>
            </a: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 Features 3 icons for navigation: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General View</a:t>
            </a: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– Overall Performance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Sales Mode Analysis</a:t>
            </a: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– Performance by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Age-Group Analysis</a:t>
            </a: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– Insights by Age-Group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 Click any icon to go to that page.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Report Pages: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 Use slicers (Month, Policy, City, Age Group, Sales Mode) to filter visuals.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  Click the Home Icon to return anytime.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E00280-819D-B0EA-6607-B0D99404803F}"/>
              </a:ext>
            </a:extLst>
          </p:cNvPr>
          <p:cNvSpPr txBox="1"/>
          <p:nvPr/>
        </p:nvSpPr>
        <p:spPr>
          <a:xfrm>
            <a:off x="3796141" y="8123203"/>
            <a:ext cx="12635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 shows a live demo of this navigation in action.</a:t>
            </a:r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naviga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C9CBCA3-AD39-78D1-99BD-3C83E56E5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8" y="1095853"/>
            <a:ext cx="15149884" cy="79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E5F79-7397-DD8B-27ED-E5F8883D9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7F29BC-898C-A6DD-7BD0-48170D01CA3D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D31BC1-F797-FF82-DFFE-7DAC0D1885CC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461E31-8CD4-2C78-0B5C-A9F022B41895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8EB662E-91B8-4835-525C-821A8170CB36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5C4DC04-5ADA-85FF-B4BD-498A25160936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94921A0-5CCB-B6BC-CC14-7F79B573F0C2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8BEC70C-0226-4775-FF3C-CD8D1C684184}"/>
              </a:ext>
            </a:extLst>
          </p:cNvPr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Using Filters in the Dashboard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5EB169B-A6A8-0EBA-0C3B-40A267FD481A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23201E1-20C5-11B4-EC68-E2A354BFB8E1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B849D44-962A-DCA2-B063-670FF994297C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C732CAD-C3B8-2F3A-0C26-454C5277B11F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E0A0647-8B98-7A8F-D59B-F4E378D5B058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3E76A71-AF16-1E73-5066-4D73718BD0AC}"/>
              </a:ext>
            </a:extLst>
          </p:cNvPr>
          <p:cNvSpPr txBox="1"/>
          <p:nvPr/>
        </p:nvSpPr>
        <p:spPr>
          <a:xfrm>
            <a:off x="1865156" y="8420714"/>
            <a:ext cx="12635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slide: Live demo on using these filters effectively.</a:t>
            </a:r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CE10C8A-CF82-1177-4DEA-F4809364B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156" y="3254450"/>
            <a:ext cx="1456111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The left filter pane is available on all analytical pages. It includes: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Customer / Revenue Toggle (</a:t>
            </a: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Switch between Customers and Revenue using the first filter. All visuals update dynamically across all pages.</a:t>
            </a: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Age Group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Month (Nov to Apr)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City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Policy ID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Sales Mode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Selecting filters updates visuals across all pages dynamically.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A “clear all filters” icon is located near the filter title — click it to reset the dashboard to default view.</a:t>
            </a:r>
            <a:endParaRPr lang="en-US" alt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n-US" alt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Pane also includes the company logo at the top and abbreviations at the bottom for user reference.</a:t>
            </a:r>
          </a:p>
        </p:txBody>
      </p:sp>
    </p:spTree>
    <p:extLst>
      <p:ext uri="{BB962C8B-B14F-4D97-AF65-F5344CB8AC3E}">
        <p14:creationId xmlns:p14="http://schemas.microsoft.com/office/powerpoint/2010/main" val="327155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filter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B1D3191-DB4B-840D-D2E9-E95E422112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8" y="1082801"/>
            <a:ext cx="15149884" cy="7944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62B0-FEA5-CFD8-CF8E-4EDB02AD1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27BBA4F-8523-CC57-77A3-39BA6866CE6C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69630CC-90F4-51EB-64E1-802780404433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A1563E2-0A03-BDA0-663E-B5F4723B8419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BD327EB-ADFC-5C0D-6F49-CFFA5ACC8B84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6D50379-C9A5-6164-F2A9-8F60CEA02A3E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46B66A-E600-313E-2273-A23BF951A05F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AA6FDCB-2358-B09F-C840-B42BFCCD49EE}"/>
              </a:ext>
            </a:extLst>
          </p:cNvPr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Understanding KPIs in the Dashboard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6209008-8553-E3AD-8884-69554F065B04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3EF02C1-8FD2-55B3-A5EC-FBCE3A0D3FE0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FDF1500-E30A-00F3-6162-CC28238AD617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50DBE5E-329B-FA40-3B81-9B869042ACEF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EB0F6A8-D4B2-CF08-0624-C4B8FBA9AA52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1F0AF87B-FF46-EABD-C821-BC755D49B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4812" y="3085173"/>
            <a:ext cx="144018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All pages display these 4 KPIs below the navigation bar: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Total Revenue  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Total Customers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DRGR (Daily Revenue Growth Rate)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DCGR (Daily Customer Growth Rate)</a:t>
            </a:r>
          </a:p>
          <a:p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When a month is selected, KPIs show: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Current &amp; previous month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% growth or decline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Color-coded icons &amp; accent bars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Visual cues: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🟢 Green ↑ = Growth 🔴 Red ↓ = Drop ⚫ </a:t>
            </a: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Black icon &amp; neutral bar = No comparison available</a:t>
            </a:r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endParaRPr lang="en-IN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KPI abbreviations are shown in the left filter pane: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LM (Last Month), DRGR (Daily Revenue Growth Rate), DCGR (Daily Customer Growth Rate)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E2480-5E8B-9D0B-61CD-DBB4B6D88E22}"/>
              </a:ext>
            </a:extLst>
          </p:cNvPr>
          <p:cNvSpPr txBox="1"/>
          <p:nvPr/>
        </p:nvSpPr>
        <p:spPr>
          <a:xfrm>
            <a:off x="1944812" y="8946488"/>
            <a:ext cx="12635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slide: Watch a live demo of KPI behavior.</a:t>
            </a:r>
          </a:p>
        </p:txBody>
      </p:sp>
    </p:spTree>
    <p:extLst>
      <p:ext uri="{BB962C8B-B14F-4D97-AF65-F5344CB8AC3E}">
        <p14:creationId xmlns:p14="http://schemas.microsoft.com/office/powerpoint/2010/main" val="255301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D6182-FE2A-FAC3-6D2F-78F6B293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0C31453C-148D-4F99-4704-71998C1C7DD2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7CAE14E-267A-B00C-995C-1D5A2A75B9BD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40A021E-BB4E-B7D4-86E4-048B276C124A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908220A-3FBB-97B1-CD30-1EEB89639F81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0FE82D3-5C93-4CED-B439-6D7CD0D5616E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ECB925-E722-B735-6370-F41EE48834DF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9377147-FAB0-DEAD-3490-CE825F369349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FC6FC6B-13DC-A3E3-11FE-2620CC2E3484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CA6752A-7618-BC12-BB0A-E71B58C123D1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1FD92E7-00A6-6806-DB8F-A313293CF9C1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9D39F3F-E844-C1C2-38B5-4E684AC24B21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KPIs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3690078-E444-0CEA-FB0E-EC563AD3A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9" y="1080898"/>
            <a:ext cx="15149884" cy="81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6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C8D69-4FBD-FA2D-1B32-899E4DC34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206BA0-E27D-6293-FF66-7E7D33366265}"/>
              </a:ext>
            </a:extLst>
          </p:cNvPr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E5A7A5-8DB9-8F1F-E552-2AF3BA4F163B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F191AC-8949-2CC7-61C0-6598E192127F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0D23D92-C5E5-16FC-B039-5260E5AFADA9}"/>
              </a:ext>
            </a:extLst>
          </p:cNvPr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606333-549E-0B63-ACD7-3EEDA0656442}"/>
                </a:ext>
              </a:extLst>
            </p:cNvPr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93E79E3-F8CC-AF10-23CA-F2DB450B54E8}"/>
                </a:ext>
              </a:extLst>
            </p:cNvPr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CD14C84-8C18-0000-35E5-8790433F2D10}"/>
              </a:ext>
            </a:extLst>
          </p:cNvPr>
          <p:cNvSpPr txBox="1"/>
          <p:nvPr/>
        </p:nvSpPr>
        <p:spPr>
          <a:xfrm>
            <a:off x="1563842" y="1389232"/>
            <a:ext cx="1514988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6000" b="1" dirty="0">
                <a:solidFill>
                  <a:srgbClr val="000000"/>
                </a:solidFill>
                <a:latin typeface="Century Gothic Paneuropean Bold"/>
                <a:cs typeface="Century Gothic Paneuropean Bold"/>
              </a:rPr>
              <a:t>Page Walkthrough – General View</a:t>
            </a:r>
            <a:endParaRPr lang="en-US" sz="6000" b="1" dirty="0">
              <a:solidFill>
                <a:srgbClr val="000000"/>
              </a:solidFill>
              <a:latin typeface="Century Gothic Paneuropean Bold"/>
              <a:cs typeface="Century Gothic Paneuropean Bold"/>
              <a:sym typeface="Century Gothic Paneuropean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97A3862-208C-BB72-DCBC-F09CE3C1A33A}"/>
              </a:ext>
            </a:extLst>
          </p:cNvPr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7A6084D-DFBE-850B-0BE5-584A1B739FF4}"/>
              </a:ext>
            </a:extLst>
          </p:cNvPr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CC5CB75-CD30-69EF-165E-4B8F2E426F3E}"/>
              </a:ext>
            </a:extLst>
          </p:cNvPr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08CEB7C-C73D-116B-B044-185356D329FD}"/>
                </a:ext>
              </a:extLst>
            </p:cNvPr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E4BAA70-9C09-9F74-6858-AF6167E6A54A}"/>
                </a:ext>
              </a:extLst>
            </p:cNvPr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542D23F2-0FD6-D7B3-56EE-D590C0C90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857" y="3085173"/>
            <a:ext cx="13091710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Purpose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To analyze revenue trends and customer distribution by city, age group &amp; month.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Key Visuals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Revenue/Customer by City/Age-Group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Monthly Revenue Trend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Revenue/Customer segmentation by Age Group &amp; City</a:t>
            </a:r>
            <a:b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</a:b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How to Use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the left panel filters to select Age Group, Month, City, Policy ID, or Sales Mode.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Use the Revenue/Customer toggle to update all visuals across the page.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Hover over visuals to view exact values (e.g., ₹401.57M or 4.36K customers).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Century Gothic Paneuropean" panose="020B0604020202020204" charset="0"/>
              <a:cs typeface="Century Gothic Paneuropean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>
                <a:latin typeface="Century Gothic Paneuropean" panose="020B0604020202020204" charset="0"/>
                <a:cs typeface="Century Gothic Paneuropean" panose="020B0604020202020204" charset="0"/>
              </a:rPr>
              <a:t>Note: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Revenue is shown in millions, customers in thousands across all pages.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Toggle near the column visual allows switching between City and Age Group view.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CCA24-F2EA-C4AE-842C-851EC0334567}"/>
              </a:ext>
            </a:extLst>
          </p:cNvPr>
          <p:cNvSpPr txBox="1"/>
          <p:nvPr/>
        </p:nvSpPr>
        <p:spPr>
          <a:xfrm>
            <a:off x="2599857" y="9151541"/>
            <a:ext cx="126339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>
                <a:latin typeface="Century Gothic Paneuropean" panose="020B0604020202020204" charset="0"/>
                <a:cs typeface="Century Gothic Paneuropean" panose="020B0604020202020204" charset="0"/>
              </a:rPr>
              <a:t>Next slide: Watch a live demo of how to explore this page interactively.</a:t>
            </a:r>
          </a:p>
        </p:txBody>
      </p:sp>
    </p:spTree>
    <p:extLst>
      <p:ext uri="{BB962C8B-B14F-4D97-AF65-F5344CB8AC3E}">
        <p14:creationId xmlns:p14="http://schemas.microsoft.com/office/powerpoint/2010/main" val="136973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18943" y="-989670"/>
            <a:ext cx="1080715" cy="2956684"/>
            <a:chOff x="0" y="0"/>
            <a:chExt cx="284633" cy="7787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529352" y="9803843"/>
            <a:ext cx="19346704" cy="821917"/>
            <a:chOff x="0" y="0"/>
            <a:chExt cx="5095428" cy="216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95428" cy="216472"/>
            </a:xfrm>
            <a:custGeom>
              <a:avLst/>
              <a:gdLst/>
              <a:ahLst/>
              <a:cxnLst/>
              <a:rect l="l" t="t" r="r" b="b"/>
              <a:pathLst>
                <a:path w="5095428" h="216472">
                  <a:moveTo>
                    <a:pt x="20409" y="0"/>
                  </a:moveTo>
                  <a:lnTo>
                    <a:pt x="5075020" y="0"/>
                  </a:lnTo>
                  <a:cubicBezTo>
                    <a:pt x="5086291" y="0"/>
                    <a:pt x="5095428" y="9137"/>
                    <a:pt x="5095428" y="20409"/>
                  </a:cubicBezTo>
                  <a:lnTo>
                    <a:pt x="5095428" y="196063"/>
                  </a:lnTo>
                  <a:cubicBezTo>
                    <a:pt x="5095428" y="201476"/>
                    <a:pt x="5093278" y="206667"/>
                    <a:pt x="5089451" y="210494"/>
                  </a:cubicBezTo>
                  <a:cubicBezTo>
                    <a:pt x="5085623" y="214322"/>
                    <a:pt x="5080432" y="216472"/>
                    <a:pt x="5075020" y="216472"/>
                  </a:cubicBezTo>
                  <a:lnTo>
                    <a:pt x="20409" y="216472"/>
                  </a:lnTo>
                  <a:cubicBezTo>
                    <a:pt x="14996" y="216472"/>
                    <a:pt x="9805" y="214322"/>
                    <a:pt x="5978" y="210494"/>
                  </a:cubicBezTo>
                  <a:cubicBezTo>
                    <a:pt x="2150" y="206667"/>
                    <a:pt x="0" y="201476"/>
                    <a:pt x="0" y="196063"/>
                  </a:cubicBezTo>
                  <a:lnTo>
                    <a:pt x="0" y="20409"/>
                  </a:lnTo>
                  <a:cubicBezTo>
                    <a:pt x="0" y="14996"/>
                    <a:pt x="2150" y="9805"/>
                    <a:pt x="5978" y="5978"/>
                  </a:cubicBezTo>
                  <a:cubicBezTo>
                    <a:pt x="9805" y="2150"/>
                    <a:pt x="14996" y="0"/>
                    <a:pt x="20409" y="0"/>
                  </a:cubicBezTo>
                  <a:close/>
                </a:path>
              </a:pathLst>
            </a:custGeom>
            <a:solidFill>
              <a:srgbClr val="FAE7BC"/>
            </a:solidFill>
            <a:ln w="85725" cap="rnd">
              <a:solidFill>
                <a:srgbClr val="49484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095428" cy="254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7259300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4518707" y="0"/>
                </a:moveTo>
                <a:lnTo>
                  <a:pt x="0" y="0"/>
                </a:lnTo>
                <a:lnTo>
                  <a:pt x="0" y="3939864"/>
                </a:lnTo>
                <a:lnTo>
                  <a:pt x="4518707" y="3939864"/>
                </a:lnTo>
                <a:lnTo>
                  <a:pt x="45187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486583" y="3085173"/>
            <a:ext cx="4518707" cy="3939865"/>
          </a:xfrm>
          <a:custGeom>
            <a:avLst/>
            <a:gdLst/>
            <a:ahLst/>
            <a:cxnLst/>
            <a:rect l="l" t="t" r="r" b="b"/>
            <a:pathLst>
              <a:path w="4518707" h="3939865">
                <a:moveTo>
                  <a:pt x="0" y="0"/>
                </a:moveTo>
                <a:lnTo>
                  <a:pt x="4518707" y="0"/>
                </a:lnTo>
                <a:lnTo>
                  <a:pt x="4518707" y="3939864"/>
                </a:lnTo>
                <a:lnTo>
                  <a:pt x="0" y="3939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88343" y="-989670"/>
            <a:ext cx="1080715" cy="2956684"/>
            <a:chOff x="0" y="0"/>
            <a:chExt cx="284633" cy="7787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33" cy="778715"/>
            </a:xfrm>
            <a:custGeom>
              <a:avLst/>
              <a:gdLst/>
              <a:ahLst/>
              <a:cxnLst/>
              <a:rect l="l" t="t" r="r" b="b"/>
              <a:pathLst>
                <a:path w="284633" h="778715">
                  <a:moveTo>
                    <a:pt x="142316" y="0"/>
                  </a:moveTo>
                  <a:lnTo>
                    <a:pt x="142316" y="0"/>
                  </a:lnTo>
                  <a:cubicBezTo>
                    <a:pt x="220916" y="0"/>
                    <a:pt x="284633" y="63717"/>
                    <a:pt x="284633" y="142316"/>
                  </a:cubicBezTo>
                  <a:lnTo>
                    <a:pt x="284633" y="636399"/>
                  </a:lnTo>
                  <a:cubicBezTo>
                    <a:pt x="284633" y="714998"/>
                    <a:pt x="220916" y="778715"/>
                    <a:pt x="142316" y="778715"/>
                  </a:cubicBezTo>
                  <a:lnTo>
                    <a:pt x="142316" y="778715"/>
                  </a:lnTo>
                  <a:cubicBezTo>
                    <a:pt x="63717" y="778715"/>
                    <a:pt x="0" y="714998"/>
                    <a:pt x="0" y="636399"/>
                  </a:cubicBezTo>
                  <a:lnTo>
                    <a:pt x="0" y="142316"/>
                  </a:lnTo>
                  <a:cubicBezTo>
                    <a:pt x="0" y="63717"/>
                    <a:pt x="63717" y="0"/>
                    <a:pt x="142316" y="0"/>
                  </a:cubicBezTo>
                  <a:close/>
                </a:path>
              </a:pathLst>
            </a:custGeom>
            <a:solidFill>
              <a:srgbClr val="FAE7B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33" cy="816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" name="general view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0782BE4-A14E-2A43-224C-1840FD59F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9059" y="1111755"/>
            <a:ext cx="15149884" cy="788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1132</Words>
  <Application>Microsoft Office PowerPoint</Application>
  <PresentationFormat>Custom</PresentationFormat>
  <Paragraphs>126</Paragraphs>
  <Slides>16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Century Gothic Paneuropean</vt:lpstr>
      <vt:lpstr>Century Gothic Paneuropean Bold</vt:lpstr>
      <vt:lpstr>Arial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Yellow Modern Minimalist Elegant Presentation</dc:title>
  <dc:creator>Kunal</dc:creator>
  <cp:lastModifiedBy>kunal patil</cp:lastModifiedBy>
  <cp:revision>9</cp:revision>
  <dcterms:created xsi:type="dcterms:W3CDTF">2006-08-16T00:00:00Z</dcterms:created>
  <dcterms:modified xsi:type="dcterms:W3CDTF">2025-05-06T11:20:18Z</dcterms:modified>
  <dc:identifier>DAGmNTkE-NU</dc:identifier>
</cp:coreProperties>
</file>